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31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7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0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1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0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9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2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3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A024-BB32-3F41-933B-31D9EFBA7C07}" type="datetimeFigureOut">
              <a:rPr lang="en-US" smtClean="0"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13EE-7FFA-D94C-A5E8-7FC6A36D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6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 K SOLANKI, FRCS(</a:t>
            </a:r>
            <a:r>
              <a:rPr lang="en-US" dirty="0" err="1" smtClean="0"/>
              <a:t>Edin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SENIOR CONSULTANT SURGEON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b="1" u="sng" dirty="0" smtClean="0"/>
              <a:t>PULMONARY EMBOLISM</a:t>
            </a:r>
          </a:p>
          <a:p>
            <a:r>
              <a:rPr lang="en-US" b="1" u="sng" dirty="0" smtClean="0"/>
              <a:t>ASSESSMENT:</a:t>
            </a:r>
          </a:p>
          <a:p>
            <a:r>
              <a:rPr lang="en-US" b="1" u="sng" dirty="0" smtClean="0"/>
              <a:t>Symptoms</a:t>
            </a:r>
          </a:p>
          <a:p>
            <a:r>
              <a:rPr lang="en-US" dirty="0" smtClean="0"/>
              <a:t>Sudden onset, </a:t>
            </a:r>
            <a:r>
              <a:rPr lang="en-US" dirty="0" err="1" smtClean="0"/>
              <a:t>pleuritic</a:t>
            </a:r>
            <a:r>
              <a:rPr lang="en-US" dirty="0" smtClean="0"/>
              <a:t> chest pain, ass. with breathlessness and </a:t>
            </a:r>
            <a:r>
              <a:rPr lang="en-US" dirty="0" err="1" smtClean="0"/>
              <a:t>haemoptysis</a:t>
            </a:r>
            <a:r>
              <a:rPr lang="en-US" dirty="0" smtClean="0"/>
              <a:t>, postural dizziness or syncope.</a:t>
            </a:r>
          </a:p>
          <a:p>
            <a:r>
              <a:rPr lang="en-US" dirty="0" smtClean="0"/>
              <a:t>If massive, cardiac arrest or shock.</a:t>
            </a:r>
          </a:p>
          <a:p>
            <a:r>
              <a:rPr lang="en-US" dirty="0" smtClean="0"/>
              <a:t>Presentation may be atypical (unexplained breathlessness or unexplained hypotension or syncope only.</a:t>
            </a:r>
          </a:p>
          <a:p>
            <a:r>
              <a:rPr lang="en-US" dirty="0" smtClean="0"/>
              <a:t>Pulmonary emboli should be suspected in all breathless patients with risk factors for DVT or with clinically proved DVT.</a:t>
            </a:r>
          </a:p>
          <a:p>
            <a:r>
              <a:rPr lang="en-US" dirty="0" smtClean="0"/>
              <a:t>Recurrent pulmonary embolism may present with chronic pulmonary hypertension and progressive heart 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97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Investigation for an underlying cause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	</a:t>
            </a:r>
            <a:r>
              <a:rPr lang="en-US" b="1" dirty="0" smtClean="0"/>
              <a:t>Ultrasound</a:t>
            </a:r>
            <a:r>
              <a:rPr lang="en-US" dirty="0" smtClean="0"/>
              <a:t> of deep veins of legs</a:t>
            </a:r>
          </a:p>
          <a:p>
            <a:r>
              <a:rPr lang="en-US" dirty="0" smtClean="0"/>
              <a:t>2.	</a:t>
            </a:r>
            <a:r>
              <a:rPr lang="en-US" b="1" dirty="0" smtClean="0"/>
              <a:t>USS</a:t>
            </a:r>
            <a:r>
              <a:rPr lang="en-US" dirty="0" smtClean="0"/>
              <a:t> abdomen and pelvis (occult malignancy/pelvic mass)</a:t>
            </a:r>
          </a:p>
          <a:p>
            <a:r>
              <a:rPr lang="en-US" dirty="0" smtClean="0"/>
              <a:t>3.	</a:t>
            </a:r>
            <a:r>
              <a:rPr lang="en-US" b="1" dirty="0" smtClean="0"/>
              <a:t>CT</a:t>
            </a:r>
            <a:r>
              <a:rPr lang="en-US" dirty="0" smtClean="0"/>
              <a:t> abdomen/pelvis</a:t>
            </a:r>
          </a:p>
          <a:p>
            <a:r>
              <a:rPr lang="en-US" dirty="0" smtClean="0"/>
              <a:t>4.	Screen for </a:t>
            </a:r>
            <a:r>
              <a:rPr lang="en-US" b="1" dirty="0" smtClean="0"/>
              <a:t>inherited</a:t>
            </a:r>
            <a:r>
              <a:rPr lang="en-US" dirty="0" smtClean="0"/>
              <a:t> pro-coagulant tendency (protein C, S, anti-thrombin III, Factor V)</a:t>
            </a:r>
          </a:p>
          <a:p>
            <a:r>
              <a:rPr lang="en-US" dirty="0" smtClean="0"/>
              <a:t>5.	</a:t>
            </a:r>
            <a:r>
              <a:rPr lang="en-US" b="1" dirty="0" smtClean="0"/>
              <a:t>Autoimmune</a:t>
            </a:r>
            <a:r>
              <a:rPr lang="en-US" dirty="0" smtClean="0"/>
              <a:t> screen (</a:t>
            </a:r>
            <a:r>
              <a:rPr lang="en-US" dirty="0" err="1" smtClean="0"/>
              <a:t>anticardiolipin</a:t>
            </a:r>
            <a:r>
              <a:rPr lang="en-US" dirty="0" smtClean="0"/>
              <a:t> antibody, antinuclear antibody)</a:t>
            </a:r>
          </a:p>
          <a:p>
            <a:r>
              <a:rPr lang="en-US" dirty="0" smtClean="0"/>
              <a:t>6.	</a:t>
            </a:r>
            <a:r>
              <a:rPr lang="en-US" b="1" dirty="0" smtClean="0"/>
              <a:t>Biopsy</a:t>
            </a:r>
            <a:r>
              <a:rPr lang="en-US" dirty="0" smtClean="0"/>
              <a:t> of suspicious lymph nodes/masses.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9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CTPA (pulmonary Angiography)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Allows direct visualization of emboli as well as other potential parenchymal disease.</a:t>
            </a:r>
          </a:p>
          <a:p>
            <a:r>
              <a:rPr lang="en-US" dirty="0" smtClean="0"/>
              <a:t>Sensitivity and specificity are high (&gt;90%) for lobar arteries but not so high for segmental and sub-segmental pulmonary arteries.</a:t>
            </a:r>
          </a:p>
          <a:p>
            <a:r>
              <a:rPr lang="en-US" dirty="0" smtClean="0"/>
              <a:t>A pt. with positive CTPA does not </a:t>
            </a:r>
            <a:r>
              <a:rPr lang="en-US" dirty="0" smtClean="0"/>
              <a:t>require </a:t>
            </a:r>
            <a:r>
              <a:rPr lang="en-US" dirty="0" smtClean="0"/>
              <a:t>further investigations for Pulmonary embolism.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12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Evaluation of leg veins with ultrasound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very reliable. Almost half of patients with PE do not have evidence of a DVT</a:t>
            </a:r>
          </a:p>
          <a:p>
            <a:r>
              <a:rPr lang="en-US" dirty="0" smtClean="0"/>
              <a:t>Useful 2</a:t>
            </a:r>
            <a:r>
              <a:rPr lang="en-US" baseline="30000" dirty="0" smtClean="0"/>
              <a:t>nd</a:t>
            </a:r>
            <a:r>
              <a:rPr lang="en-US" dirty="0" smtClean="0"/>
              <a:t> line investigation as an adjunct to CTPA scan</a:t>
            </a:r>
          </a:p>
          <a:p>
            <a:r>
              <a:rPr lang="en-US" dirty="0" smtClean="0"/>
              <a:t>It would be safe not to anti-coagulate pts. With a negative CTPA and lower leg US who have an lower or intermediate/low probability of a 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8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Pulmonary Angiography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 a standard investigation</a:t>
            </a:r>
          </a:p>
          <a:p>
            <a:r>
              <a:rPr lang="en-US" dirty="0" smtClean="0"/>
              <a:t>Indicated where diagnosis of embolism cannot be established by non-invasive means. Look for sharp cut-off of vessels or filling defects.</a:t>
            </a:r>
          </a:p>
          <a:p>
            <a:r>
              <a:rPr lang="en-US" dirty="0" smtClean="0"/>
              <a:t>Can be associated with 5% mortality.</a:t>
            </a:r>
          </a:p>
          <a:p>
            <a:r>
              <a:rPr lang="en-US" dirty="0" smtClean="0"/>
              <a:t>If there is an obvious filling defect, the catheter or a guide wire passed through the catheter may be used to </a:t>
            </a:r>
            <a:r>
              <a:rPr lang="en-US" dirty="0" smtClean="0"/>
              <a:t>dis-obliterate </a:t>
            </a:r>
            <a:r>
              <a:rPr lang="en-US" dirty="0" smtClean="0"/>
              <a:t>the thrombus.</a:t>
            </a:r>
          </a:p>
          <a:p>
            <a:r>
              <a:rPr lang="en-US" dirty="0" smtClean="0"/>
              <a:t>The catheter may be used to give thrombolysis directly into the affected pulmonary artery.</a:t>
            </a:r>
          </a:p>
          <a:p>
            <a:r>
              <a:rPr lang="en-US" dirty="0" smtClean="0"/>
              <a:t>The contrast may cause systemic vasodilatation and </a:t>
            </a:r>
            <a:r>
              <a:rPr lang="en-US" dirty="0" err="1" smtClean="0"/>
              <a:t>haemodynamic</a:t>
            </a:r>
            <a:r>
              <a:rPr lang="en-US" dirty="0" smtClean="0"/>
              <a:t> collapse in hypotensive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50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MR(magnetic resonance) pulmonary angiography.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are comparable to pulmonary angiography .</a:t>
            </a:r>
          </a:p>
          <a:p>
            <a:r>
              <a:rPr lang="en-US" dirty="0" smtClean="0"/>
              <a:t>It can simultaneously assess ventricular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48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PE: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	</a:t>
            </a:r>
            <a:r>
              <a:rPr lang="en-US" b="1" u="sng" dirty="0" smtClean="0"/>
              <a:t>Stabilize the patient</a:t>
            </a:r>
          </a:p>
          <a:p>
            <a:r>
              <a:rPr lang="en-US" b="1" u="sng" dirty="0" smtClean="0"/>
              <a:t>Monitor cardiac rhythm, pulse, BP, respiration rate every 15 min with continuous pulse </a:t>
            </a:r>
            <a:r>
              <a:rPr lang="en-US" b="1" u="sng" dirty="0" err="1" smtClean="0"/>
              <a:t>oximetry</a:t>
            </a:r>
            <a:r>
              <a:rPr lang="en-US" b="1" u="sng" dirty="0" smtClean="0"/>
              <a:t> and cardiac monitor. </a:t>
            </a:r>
            <a:r>
              <a:rPr lang="en-US" dirty="0" smtClean="0"/>
              <a:t>Ensure full resuscitation facilities are available.</a:t>
            </a:r>
          </a:p>
          <a:p>
            <a:r>
              <a:rPr lang="en-US" b="1" u="sng" dirty="0" smtClean="0"/>
              <a:t>IV access</a:t>
            </a:r>
            <a:r>
              <a:rPr lang="en-US" dirty="0" smtClean="0"/>
              <a:t> and start iv fluids.</a:t>
            </a:r>
          </a:p>
          <a:p>
            <a:r>
              <a:rPr lang="en-US" b="1" u="sng" dirty="0" smtClean="0"/>
              <a:t>Oxygen via face mask.</a:t>
            </a:r>
          </a:p>
          <a:p>
            <a:r>
              <a:rPr lang="en-US" b="1" u="sng" dirty="0" smtClean="0"/>
              <a:t>Mechanical Ventilation</a:t>
            </a:r>
            <a:r>
              <a:rPr lang="en-US" dirty="0" smtClean="0"/>
              <a:t> if pt. is tiring. (intubation)</a:t>
            </a:r>
          </a:p>
          <a:p>
            <a:r>
              <a:rPr lang="en-US" b="1" u="sng" dirty="0" smtClean="0"/>
              <a:t>LMWH or </a:t>
            </a:r>
            <a:r>
              <a:rPr lang="en-US" b="1" u="sng" dirty="0" smtClean="0"/>
              <a:t>UFH (UNFRACTIONATED HEPARIN)</a:t>
            </a:r>
            <a:endParaRPr lang="en-US" b="1" u="sng" dirty="0" smtClean="0"/>
          </a:p>
          <a:p>
            <a:r>
              <a:rPr lang="en-US" b="1" u="sng" dirty="0" err="1" smtClean="0"/>
              <a:t>rtPA</a:t>
            </a:r>
            <a:r>
              <a:rPr lang="en-US" b="1" u="sng" dirty="0" smtClean="0"/>
              <a:t> (recombinant tissue plasminogen activator) </a:t>
            </a:r>
            <a:r>
              <a:rPr lang="en-US" b="1" u="sng" dirty="0" smtClean="0"/>
              <a:t>or streptokinase</a:t>
            </a:r>
            <a:r>
              <a:rPr lang="en-US" dirty="0" smtClean="0"/>
              <a:t> if hypotension  or cardiac arrest</a:t>
            </a:r>
            <a:endParaRPr lang="en-US" b="1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	</a:t>
            </a:r>
            <a:r>
              <a:rPr lang="en-US" b="1" u="sng" dirty="0" smtClean="0"/>
              <a:t>Analgesia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may respond to oral NSAIDs</a:t>
            </a:r>
          </a:p>
          <a:p>
            <a:r>
              <a:rPr lang="en-US" dirty="0" smtClean="0"/>
              <a:t>Opioids used with caution. Vasodilatation can precipitate or worsen hypotension. (1-2mg </a:t>
            </a:r>
            <a:r>
              <a:rPr lang="en-US" dirty="0" err="1" smtClean="0"/>
              <a:t>diamorphine</a:t>
            </a:r>
            <a:r>
              <a:rPr lang="en-US" dirty="0" smtClean="0"/>
              <a:t> iv slowly).</a:t>
            </a:r>
          </a:p>
          <a:p>
            <a:r>
              <a:rPr lang="en-US" dirty="0" smtClean="0"/>
              <a:t>3. </a:t>
            </a:r>
            <a:r>
              <a:rPr lang="en-US" b="1" u="sng" dirty="0" smtClean="0"/>
              <a:t>Investigations</a:t>
            </a:r>
            <a:r>
              <a:rPr lang="en-US" dirty="0" smtClean="0"/>
              <a:t> as above for definite diagnosis.</a:t>
            </a:r>
          </a:p>
          <a:p>
            <a:r>
              <a:rPr lang="en-US" dirty="0" smtClean="0"/>
              <a:t>4. </a:t>
            </a:r>
            <a:r>
              <a:rPr lang="en-US" b="1" u="sng" dirty="0" smtClean="0"/>
              <a:t>Anti-coagulate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964197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Standard duration of anti-coagulation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4-6 weeks for temporary risk factor</a:t>
            </a:r>
          </a:p>
          <a:p>
            <a:r>
              <a:rPr lang="en-US" dirty="0" smtClean="0"/>
              <a:t>3 months for first idiopathic cases</a:t>
            </a:r>
          </a:p>
          <a:p>
            <a:r>
              <a:rPr lang="en-US" dirty="0" smtClean="0"/>
              <a:t>At least 6 months for other cases.</a:t>
            </a:r>
          </a:p>
          <a:p>
            <a:r>
              <a:rPr lang="en-US" dirty="0" smtClean="0"/>
              <a:t>With recurrent events and underlying predisposition to thromboembolic events (e.g. anti-phospholipid antibody syndrome), life-long anti-coagulation may be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Dosage for anti-thrombolytic agents for PE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rtPA</a:t>
            </a:r>
            <a:r>
              <a:rPr lang="en-US" dirty="0" smtClean="0"/>
              <a:t>	100mg over 2 hours or 0.6mg/kg over 15 minutes (max of 50mg) followed by heparin.</a:t>
            </a:r>
          </a:p>
          <a:p>
            <a:r>
              <a:rPr lang="en-US" dirty="0" smtClean="0"/>
              <a:t>Streptokinase	250,000U over 30 minutes followed by 100,000U/h infusion for 24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60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Cardiac arrest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Massive PE may present as cardiac arrest.</a:t>
            </a:r>
          </a:p>
          <a:p>
            <a:r>
              <a:rPr lang="en-US" dirty="0" smtClean="0"/>
              <a:t>Chest compressions may help break up the thrombus and allow it to progress more distally., thereby restoring some cardiac output. </a:t>
            </a:r>
          </a:p>
          <a:p>
            <a:r>
              <a:rPr lang="en-US" dirty="0" smtClean="0"/>
              <a:t>If clinical suspicion of PE is high and if </a:t>
            </a:r>
            <a:r>
              <a:rPr lang="en-US" dirty="0" err="1" smtClean="0"/>
              <a:t>thEre</a:t>
            </a:r>
            <a:r>
              <a:rPr lang="en-US" dirty="0" smtClean="0"/>
              <a:t> </a:t>
            </a:r>
            <a:r>
              <a:rPr lang="en-US" dirty="0" smtClean="0"/>
              <a:t>is no absolute contraindication to thrombolysis, give </a:t>
            </a:r>
            <a:r>
              <a:rPr lang="en-US" dirty="0" err="1" smtClean="0"/>
              <a:t>rtPA</a:t>
            </a:r>
            <a:r>
              <a:rPr lang="en-US" dirty="0" smtClean="0"/>
              <a:t> followed by heparin</a:t>
            </a:r>
          </a:p>
          <a:p>
            <a:r>
              <a:rPr lang="en-US" dirty="0" smtClean="0"/>
              <a:t>If cardiac output returns, consider pulmonary angiography or inserting a PA catheter to try to mechanically </a:t>
            </a:r>
            <a:r>
              <a:rPr lang="en-US" dirty="0" err="1" smtClean="0"/>
              <a:t>dysrupt</a:t>
            </a:r>
            <a:r>
              <a:rPr lang="en-US" dirty="0" smtClean="0"/>
              <a:t> the embolus. </a:t>
            </a:r>
          </a:p>
        </p:txBody>
      </p:sp>
    </p:spTree>
    <p:extLst>
      <p:ext uri="{BB962C8B-B14F-4D97-AF65-F5344CB8AC3E}">
        <p14:creationId xmlns:p14="http://schemas.microsoft.com/office/powerpoint/2010/main" val="286855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Signs</a:t>
            </a:r>
          </a:p>
          <a:p>
            <a:r>
              <a:rPr lang="en-US" dirty="0" smtClean="0"/>
              <a:t>Tachycardia, </a:t>
            </a:r>
            <a:r>
              <a:rPr lang="en-US" dirty="0" err="1" smtClean="0"/>
              <a:t>tachypnoea</a:t>
            </a:r>
            <a:r>
              <a:rPr lang="en-US" dirty="0" smtClean="0"/>
              <a:t>, postural hypotension in the presence of raised JVP</a:t>
            </a:r>
          </a:p>
          <a:p>
            <a:r>
              <a:rPr lang="en-US" dirty="0" smtClean="0"/>
              <a:t>Signs of raised right heart pressure and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pulmonale</a:t>
            </a:r>
            <a:r>
              <a:rPr lang="en-US" dirty="0" smtClean="0"/>
              <a:t> (raised JVP with prominent ‘a’ wave, tricuspid regurgitation, parasternal heave, right ventricular S3, loud pulmonary closure sound with wide splitting of S2, pulmonary regurgitation).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34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Hypotension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colloid</a:t>
            </a:r>
          </a:p>
          <a:p>
            <a:r>
              <a:rPr lang="en-US" dirty="0" smtClean="0"/>
              <a:t>If hypotension persists, invasive monitoring and/or inotropic support is required. Adrenaline is the inotrope of choice.</a:t>
            </a:r>
          </a:p>
          <a:p>
            <a:r>
              <a:rPr lang="en-US" dirty="0" err="1" smtClean="0"/>
              <a:t>Femoro</a:t>
            </a:r>
            <a:r>
              <a:rPr lang="en-US" dirty="0" smtClean="0"/>
              <a:t>-femoral cardiopulmonary bypass may be used to support the circulation until thrombolysis or surgical </a:t>
            </a:r>
            <a:r>
              <a:rPr lang="en-US" dirty="0" err="1" smtClean="0"/>
              <a:t>embolectomy</a:t>
            </a:r>
            <a:r>
              <a:rPr lang="en-US" dirty="0" smtClean="0"/>
              <a:t> can be performed.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95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Pulmonary </a:t>
            </a:r>
            <a:r>
              <a:rPr lang="en-US" b="1" u="sng" dirty="0" err="1" smtClean="0"/>
              <a:t>embolectomy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contraindications to thrombolysis and when shock requiring inotropic support.</a:t>
            </a:r>
          </a:p>
          <a:p>
            <a:r>
              <a:rPr lang="en-US" dirty="0" smtClean="0"/>
              <a:t>This can be performed </a:t>
            </a:r>
            <a:r>
              <a:rPr lang="en-US" dirty="0" err="1" smtClean="0"/>
              <a:t>percutaneously</a:t>
            </a:r>
            <a:r>
              <a:rPr lang="en-US" dirty="0" smtClean="0"/>
              <a:t> in the catheterization laboratory using a number of devises or surgically on cardiopulmonary bypass.</a:t>
            </a:r>
          </a:p>
          <a:p>
            <a:r>
              <a:rPr lang="en-US" dirty="0" smtClean="0"/>
              <a:t>Percutaneous procedures may be </a:t>
            </a:r>
            <a:r>
              <a:rPr lang="en-US" dirty="0" err="1" smtClean="0"/>
              <a:t>comblned</a:t>
            </a:r>
            <a:r>
              <a:rPr lang="en-US" dirty="0" smtClean="0"/>
              <a:t> with peripheral or central thrombolysis.</a:t>
            </a:r>
          </a:p>
          <a:p>
            <a:r>
              <a:rPr lang="en-US" dirty="0" smtClean="0"/>
              <a:t>Best result before onset of cardiogenic shock.</a:t>
            </a:r>
          </a:p>
          <a:p>
            <a:r>
              <a:rPr lang="en-US" dirty="0" smtClean="0"/>
              <a:t>Radiological confirmation of extent and site of embolism is preferable before thoracotomy.</a:t>
            </a:r>
          </a:p>
          <a:p>
            <a:r>
              <a:rPr lang="en-US" dirty="0" smtClean="0"/>
              <a:t>Mortality is 25-30%.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26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IVC(</a:t>
            </a:r>
            <a:r>
              <a:rPr lang="en-US" dirty="0" err="1" smtClean="0"/>
              <a:t>inf.vena</a:t>
            </a:r>
            <a:r>
              <a:rPr lang="en-US" dirty="0" smtClean="0"/>
              <a:t> cava)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Filters are positioned </a:t>
            </a:r>
            <a:r>
              <a:rPr lang="en-US" dirty="0" err="1" smtClean="0"/>
              <a:t>percutaneously</a:t>
            </a:r>
            <a:r>
              <a:rPr lang="en-US" dirty="0" smtClean="0"/>
              <a:t> and if possible pt. must remain anti-coagulated to prevent further thrombus formation.</a:t>
            </a:r>
          </a:p>
          <a:p>
            <a:r>
              <a:rPr lang="en-US" dirty="0" smtClean="0"/>
              <a:t>Most are positioned intra-renal, but can also be supra-renal.</a:t>
            </a:r>
          </a:p>
          <a:p>
            <a:r>
              <a:rPr lang="en-US" dirty="0" smtClean="0"/>
              <a:t>Indications:</a:t>
            </a:r>
          </a:p>
          <a:p>
            <a:pPr lvl="1"/>
            <a:r>
              <a:rPr lang="en-US" dirty="0" smtClean="0"/>
              <a:t>Anti-coagulation contraindicated (active bleeding, </a:t>
            </a:r>
            <a:r>
              <a:rPr lang="en-US" dirty="0" err="1" smtClean="0"/>
              <a:t>hparin</a:t>
            </a:r>
            <a:r>
              <a:rPr lang="en-US" dirty="0" smtClean="0"/>
              <a:t>-induced thrombocytopenia, planned intensive chemotherapy)</a:t>
            </a:r>
          </a:p>
          <a:p>
            <a:pPr lvl="1"/>
            <a:r>
              <a:rPr lang="en-US" dirty="0" smtClean="0"/>
              <a:t>Anti-coagulation failure despite adequate therapy</a:t>
            </a:r>
          </a:p>
          <a:p>
            <a:pPr lvl="1"/>
            <a:r>
              <a:rPr lang="en-US" dirty="0" smtClean="0"/>
              <a:t>Prophylaxis in high-risk pts. (progressive venous thrombosis, severe pulmonary hypertension)</a:t>
            </a:r>
          </a:p>
        </p:txBody>
      </p:sp>
    </p:spTree>
    <p:extLst>
      <p:ext uri="{BB962C8B-B14F-4D97-AF65-F5344CB8AC3E}">
        <p14:creationId xmlns:p14="http://schemas.microsoft.com/office/powerpoint/2010/main" val="3533106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Fat embolism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seen in pt. with major trauma.</a:t>
            </a:r>
          </a:p>
          <a:p>
            <a:r>
              <a:rPr lang="en-US" dirty="0" smtClean="0"/>
              <a:t>There is embolism of fat and micro-aggregates of platelets, RBCs. And fibrin in systemic and pulmonary circulation. </a:t>
            </a:r>
          </a:p>
          <a:p>
            <a:r>
              <a:rPr lang="en-US" dirty="0" smtClean="0"/>
              <a:t>Pulmonary damage directly from the emboli or by chemical pneumonitis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91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Clinical features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History of fractures, followed (24-48 hours later) by breathlessness, cough, </a:t>
            </a:r>
            <a:r>
              <a:rPr lang="en-US" dirty="0" err="1" smtClean="0"/>
              <a:t>haemoptysis</a:t>
            </a:r>
            <a:r>
              <a:rPr lang="en-US" dirty="0" smtClean="0"/>
              <a:t>, confusion and rash.</a:t>
            </a:r>
          </a:p>
          <a:p>
            <a:r>
              <a:rPr lang="en-US" dirty="0" smtClean="0"/>
              <a:t>Examination: </a:t>
            </a:r>
          </a:p>
          <a:p>
            <a:r>
              <a:rPr lang="en-US" dirty="0" smtClean="0"/>
              <a:t>Fever (38-39 degrees C), widespread petechial rash, cyanosis, and </a:t>
            </a:r>
            <a:r>
              <a:rPr lang="en-US" dirty="0" err="1" smtClean="0"/>
              <a:t>tachypnoea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There may be scattered </a:t>
            </a:r>
            <a:r>
              <a:rPr lang="en-US" dirty="0" err="1" smtClean="0"/>
              <a:t>crepitations</a:t>
            </a:r>
            <a:endParaRPr lang="en-US" dirty="0" smtClean="0"/>
          </a:p>
          <a:p>
            <a:r>
              <a:rPr lang="en-US" dirty="0" smtClean="0"/>
              <a:t>Confusion, drowsiness, seizures, and coma.</a:t>
            </a:r>
          </a:p>
          <a:p>
            <a:r>
              <a:rPr lang="en-US" dirty="0" err="1" smtClean="0"/>
              <a:t>Conjunctival</a:t>
            </a:r>
            <a:r>
              <a:rPr lang="en-US" dirty="0" smtClean="0"/>
              <a:t> and retinal </a:t>
            </a:r>
            <a:r>
              <a:rPr lang="en-US" dirty="0" err="1" smtClean="0"/>
              <a:t>haemorhage</a:t>
            </a:r>
            <a:endParaRPr lang="en-US" dirty="0" smtClean="0"/>
          </a:p>
          <a:p>
            <a:r>
              <a:rPr lang="en-US" dirty="0" smtClean="0"/>
              <a:t>Severe fat embolism may present as shock.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04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Investigations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Arterial blood gases: Low PaCO2 (hypoxia and respiratory alkalosis</a:t>
            </a:r>
          </a:p>
          <a:p>
            <a:r>
              <a:rPr lang="en-US" dirty="0" smtClean="0"/>
              <a:t>FBC: Thrombocytopenia, acute intravascular </a:t>
            </a:r>
            <a:r>
              <a:rPr lang="en-US" dirty="0" err="1" smtClean="0"/>
              <a:t>haemolysis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Coagulation: DIC</a:t>
            </a:r>
          </a:p>
          <a:p>
            <a:r>
              <a:rPr lang="en-US" dirty="0" smtClean="0"/>
              <a:t>U&amp;Es and glucose: renal failure, hypoglycemia</a:t>
            </a:r>
          </a:p>
          <a:p>
            <a:r>
              <a:rPr lang="en-US" dirty="0" err="1" smtClean="0"/>
              <a:t>Ca</a:t>
            </a:r>
            <a:r>
              <a:rPr lang="en-US" dirty="0" smtClean="0"/>
              <a:t>: may be low</a:t>
            </a:r>
          </a:p>
          <a:p>
            <a:r>
              <a:rPr lang="en-US" dirty="0" smtClean="0"/>
              <a:t>Urine: Microscopy for fat and dipstick for </a:t>
            </a:r>
            <a:r>
              <a:rPr lang="en-US" dirty="0" err="1" smtClean="0"/>
              <a:t>Hb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71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ECG: usually non-specific (sinus tachycardia, signs of right heart strain</a:t>
            </a:r>
          </a:p>
          <a:p>
            <a:r>
              <a:rPr lang="en-US" dirty="0" smtClean="0"/>
              <a:t>CXR: There may be patchy, bilateral, air space </a:t>
            </a:r>
            <a:r>
              <a:rPr lang="en-US" dirty="0" err="1" smtClean="0"/>
              <a:t>opacification</a:t>
            </a:r>
            <a:r>
              <a:rPr lang="en-US" dirty="0" smtClean="0"/>
              <a:t>. Effusions are rare.</a:t>
            </a:r>
          </a:p>
          <a:p>
            <a:r>
              <a:rPr lang="en-US" dirty="0" smtClean="0"/>
              <a:t>CT head: If there is </a:t>
            </a:r>
            <a:r>
              <a:rPr lang="en-US" dirty="0" err="1" smtClean="0"/>
              <a:t>possibiity</a:t>
            </a:r>
            <a:r>
              <a:rPr lang="en-US" dirty="0" smtClean="0"/>
              <a:t> of head injury with expanding subdural or epidural bleed.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97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Differential diagnosis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Pulmonary thromboembolism</a:t>
            </a:r>
          </a:p>
          <a:p>
            <a:r>
              <a:rPr lang="en-US" dirty="0" smtClean="0"/>
              <a:t>Other causes of Acute respiratory distress syndrome.</a:t>
            </a:r>
          </a:p>
          <a:p>
            <a:r>
              <a:rPr lang="en-US" dirty="0" smtClean="0"/>
              <a:t>Septic shock</a:t>
            </a:r>
          </a:p>
          <a:p>
            <a:r>
              <a:rPr lang="en-US" dirty="0" err="1" smtClean="0"/>
              <a:t>Hypovolaemia</a:t>
            </a:r>
            <a:endParaRPr lang="en-US" dirty="0" smtClean="0"/>
          </a:p>
          <a:p>
            <a:r>
              <a:rPr lang="en-US" dirty="0" smtClean="0"/>
              <a:t>Cardiac or pulmonary contusion</a:t>
            </a:r>
          </a:p>
          <a:p>
            <a:r>
              <a:rPr lang="en-US" dirty="0" smtClean="0"/>
              <a:t>Head injury</a:t>
            </a:r>
          </a:p>
          <a:p>
            <a:r>
              <a:rPr lang="en-US" dirty="0" smtClean="0"/>
              <a:t>Aspiration pneumonia</a:t>
            </a:r>
          </a:p>
          <a:p>
            <a:r>
              <a:rPr lang="en-US" dirty="0" smtClean="0"/>
              <a:t>Transfusion reaction.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77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Treat respiratory failure: Oxygen (maximum via face mask), continuous positive pressure ventilation.</a:t>
            </a:r>
          </a:p>
          <a:p>
            <a:r>
              <a:rPr lang="en-US" dirty="0" smtClean="0"/>
              <a:t>Ensure adequate circulating volume and cardiac output. Use inotropes to support circulation if required.</a:t>
            </a:r>
          </a:p>
          <a:p>
            <a:r>
              <a:rPr lang="en-US" dirty="0" smtClean="0"/>
              <a:t>Aspirin, heparin and Dextran 40 (500ml over 4-6 hours.</a:t>
            </a:r>
          </a:p>
          <a:p>
            <a:r>
              <a:rPr lang="en-US" dirty="0" smtClean="0"/>
              <a:t>High-dose steroids (methylprednisolone 30mg/kg q8h for 3 doses) to improve </a:t>
            </a:r>
            <a:r>
              <a:rPr lang="en-US" dirty="0" err="1" smtClean="0"/>
              <a:t>hypoxaemia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0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Cyanosis suggests a large pulmonary embolism.</a:t>
            </a:r>
          </a:p>
          <a:p>
            <a:r>
              <a:rPr lang="en-US" dirty="0" smtClean="0"/>
              <a:t>Examine for pleural rub (may be transient) or effusion.</a:t>
            </a:r>
          </a:p>
          <a:p>
            <a:r>
              <a:rPr lang="en-US" dirty="0" smtClean="0"/>
              <a:t>Examine lower limbs for obvious thrombophlebitis.</a:t>
            </a:r>
          </a:p>
          <a:p>
            <a:r>
              <a:rPr lang="en-US" dirty="0" smtClean="0"/>
              <a:t>Mild fever (&gt;37.5) may be present. </a:t>
            </a:r>
          </a:p>
          <a:p>
            <a:r>
              <a:rPr lang="en-US" dirty="0" smtClean="0"/>
              <a:t>There may be signs of COPD(chronic obstructive pulmonary disease).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3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frequently secondary to DVT</a:t>
            </a:r>
          </a:p>
          <a:p>
            <a:r>
              <a:rPr lang="en-US" b="1" u="sng" dirty="0" smtClean="0"/>
              <a:t>Other causes:</a:t>
            </a:r>
          </a:p>
          <a:p>
            <a:r>
              <a:rPr lang="en-US" dirty="0" smtClean="0"/>
              <a:t>Rarely secondary to RV thrombosis (post MI)</a:t>
            </a:r>
          </a:p>
          <a:p>
            <a:r>
              <a:rPr lang="en-US" dirty="0" smtClean="0"/>
              <a:t>Septic emboli (tricuspid endocarditis)</a:t>
            </a:r>
          </a:p>
          <a:p>
            <a:r>
              <a:rPr lang="en-US" dirty="0" smtClean="0"/>
              <a:t>Fat embolism (post fracture)</a:t>
            </a:r>
          </a:p>
          <a:p>
            <a:r>
              <a:rPr lang="en-US" dirty="0" smtClean="0"/>
              <a:t>Air embolism (venous lines, diving), Amniotic fluid</a:t>
            </a:r>
          </a:p>
          <a:p>
            <a:r>
              <a:rPr lang="en-US" dirty="0" smtClean="0"/>
              <a:t>Parasites</a:t>
            </a:r>
          </a:p>
          <a:p>
            <a:r>
              <a:rPr lang="en-US" dirty="0" smtClean="0"/>
              <a:t>Neoplastic cells</a:t>
            </a:r>
          </a:p>
          <a:p>
            <a:r>
              <a:rPr lang="en-US" dirty="0" smtClean="0"/>
              <a:t>Foreign materials (venous catheters)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2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Prognosis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Worse</a:t>
            </a:r>
            <a:r>
              <a:rPr lang="en-US" dirty="0" smtClean="0"/>
              <a:t> prognosis with larger pulmonary emboli</a:t>
            </a:r>
          </a:p>
          <a:p>
            <a:r>
              <a:rPr lang="en-US" b="1" u="sng" dirty="0" smtClean="0"/>
              <a:t>Poor</a:t>
            </a:r>
            <a:r>
              <a:rPr lang="en-US" dirty="0" smtClean="0"/>
              <a:t> prognosis – hypotension, hypoxia, ECG changes (other than non-specific T-wave changes)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36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Investigations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1.	</a:t>
            </a:r>
            <a:r>
              <a:rPr lang="en-US" b="1" u="sng" dirty="0" smtClean="0"/>
              <a:t>Arterial Blood Gases:</a:t>
            </a:r>
          </a:p>
          <a:p>
            <a:r>
              <a:rPr lang="en-US" dirty="0" smtClean="0"/>
              <a:t>Normal ABG does not exclude PE.</a:t>
            </a:r>
          </a:p>
          <a:p>
            <a:r>
              <a:rPr lang="en-US" dirty="0" smtClean="0"/>
              <a:t>Diminished arterial blood oxygen is invariably with large PE</a:t>
            </a:r>
          </a:p>
          <a:p>
            <a:r>
              <a:rPr lang="en-US" dirty="0" smtClean="0"/>
              <a:t>Mild respiratory alkalosis and diminished arterial blood CO2 (due to </a:t>
            </a:r>
            <a:r>
              <a:rPr lang="en-US" dirty="0" err="1" smtClean="0"/>
              <a:t>tachpnoea</a:t>
            </a:r>
            <a:r>
              <a:rPr lang="en-US" dirty="0" smtClean="0"/>
              <a:t>) and metabolic acidosis (secondary to shock).</a:t>
            </a:r>
          </a:p>
          <a:p>
            <a:r>
              <a:rPr lang="en-US" dirty="0" smtClean="0"/>
              <a:t>2.	</a:t>
            </a:r>
            <a:r>
              <a:rPr lang="en-US" b="1" u="sng" dirty="0" smtClean="0"/>
              <a:t>ECG:</a:t>
            </a:r>
          </a:p>
          <a:p>
            <a:r>
              <a:rPr lang="en-US" dirty="0" smtClean="0"/>
              <a:t>Sinus tachycardia +/-non-specific ST- and T-wave changes in the anterior chest leads.</a:t>
            </a:r>
          </a:p>
          <a:p>
            <a:r>
              <a:rPr lang="en-US" dirty="0" smtClean="0"/>
              <a:t>With massive PE, classical changes of acute co </a:t>
            </a:r>
            <a:r>
              <a:rPr lang="en-US" dirty="0" err="1" smtClean="0"/>
              <a:t>rpulmonale</a:t>
            </a:r>
            <a:r>
              <a:rPr lang="en-US" dirty="0" smtClean="0"/>
              <a:t> (S1Q3T3, right axis deviation, or RBBB).</a:t>
            </a:r>
          </a:p>
          <a:p>
            <a:r>
              <a:rPr lang="en-US" dirty="0" smtClean="0"/>
              <a:t>3.	</a:t>
            </a:r>
            <a:r>
              <a:rPr lang="en-US" b="1" u="sng" dirty="0" smtClean="0"/>
              <a:t>CXR</a:t>
            </a:r>
          </a:p>
          <a:p>
            <a:r>
              <a:rPr lang="en-US" dirty="0" smtClean="0"/>
              <a:t>May be normal and a near normal in the context of severe respiratory compromise is highly suggestive of PE.</a:t>
            </a:r>
          </a:p>
          <a:p>
            <a:r>
              <a:rPr lang="en-US" dirty="0" smtClean="0"/>
              <a:t>Less commonly may show focal pulmonary </a:t>
            </a:r>
            <a:r>
              <a:rPr lang="en-US" dirty="0" err="1" smtClean="0"/>
              <a:t>oligaemia</a:t>
            </a:r>
            <a:r>
              <a:rPr lang="en-US" dirty="0" smtClean="0"/>
              <a:t>, a raised hemi-diaphragm, small pleural effusion, wedge shaped shadows based on the pleura, sub-segmental atelectasis, or dilated proximal pulmonary arteries.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3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4.	</a:t>
            </a:r>
            <a:r>
              <a:rPr lang="en-US" b="1" u="sng" dirty="0" smtClean="0"/>
              <a:t>blood tests:</a:t>
            </a:r>
          </a:p>
          <a:p>
            <a:r>
              <a:rPr lang="en-US" dirty="0" smtClean="0"/>
              <a:t>FBC may show </a:t>
            </a:r>
            <a:r>
              <a:rPr lang="en-US" dirty="0" err="1" smtClean="0"/>
              <a:t>neutrphil</a:t>
            </a:r>
            <a:r>
              <a:rPr lang="en-US" dirty="0" smtClean="0"/>
              <a:t> </a:t>
            </a:r>
            <a:r>
              <a:rPr lang="en-US" dirty="0" err="1" smtClean="0"/>
              <a:t>leucocytosis</a:t>
            </a:r>
            <a:r>
              <a:rPr lang="en-US" dirty="0" smtClean="0"/>
              <a:t>, mildly elevated </a:t>
            </a:r>
            <a:r>
              <a:rPr lang="en-US" dirty="0" err="1" smtClean="0"/>
              <a:t>creatine</a:t>
            </a:r>
            <a:r>
              <a:rPr lang="en-US" dirty="0" smtClean="0"/>
              <a:t> phosphokinase, troponin and bilirubin.</a:t>
            </a:r>
          </a:p>
          <a:p>
            <a:r>
              <a:rPr lang="en-US" dirty="0" smtClean="0"/>
              <a:t>5.	</a:t>
            </a:r>
            <a:r>
              <a:rPr lang="en-US" b="1" u="sng" dirty="0" smtClean="0"/>
              <a:t>Echo/TOE </a:t>
            </a:r>
            <a:r>
              <a:rPr lang="en-US" dirty="0" smtClean="0"/>
              <a:t>(trans </a:t>
            </a:r>
            <a:r>
              <a:rPr lang="en-US" dirty="0" err="1" smtClean="0"/>
              <a:t>oesophageal</a:t>
            </a:r>
            <a:r>
              <a:rPr lang="en-US" dirty="0" smtClean="0"/>
              <a:t> echocardiogram)</a:t>
            </a:r>
          </a:p>
          <a:p>
            <a:r>
              <a:rPr lang="en-US" dirty="0" smtClean="0"/>
              <a:t>RV dilatation and global </a:t>
            </a:r>
            <a:r>
              <a:rPr lang="en-US" dirty="0" err="1" smtClean="0"/>
              <a:t>hypokinesia</a:t>
            </a:r>
            <a:r>
              <a:rPr lang="en-US" dirty="0" smtClean="0"/>
              <a:t> with sparing of apex, and pulmonary artery dilatation. </a:t>
            </a:r>
            <a:endParaRPr lang="en-US" dirty="0"/>
          </a:p>
          <a:p>
            <a:r>
              <a:rPr lang="en-US" dirty="0" smtClean="0"/>
              <a:t>Doppler may show tricuspid/pulmonary regurgitation allowing estimation of RV systolic pressure. Rarely the thrombus in the pulmonary artery may be visible.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6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Specific investigations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D-dimer:</a:t>
            </a:r>
          </a:p>
          <a:p>
            <a:r>
              <a:rPr lang="en-US" dirty="0" smtClean="0"/>
              <a:t>A highly sensitive but non-specific test</a:t>
            </a:r>
          </a:p>
          <a:p>
            <a:r>
              <a:rPr lang="en-US" dirty="0" smtClean="0"/>
              <a:t>Useful in ruling out pulmonary embolism in pt. with low or intermediate probability.</a:t>
            </a:r>
          </a:p>
          <a:p>
            <a:r>
              <a:rPr lang="en-US" dirty="0" smtClean="0"/>
              <a:t>Results can be affected by advancing age, pregnancy, trauma, surgery, malignancy, and inflammatory states.</a:t>
            </a:r>
          </a:p>
        </p:txBody>
      </p:sp>
    </p:spTree>
    <p:extLst>
      <p:ext uri="{BB962C8B-B14F-4D97-AF65-F5344CB8AC3E}">
        <p14:creationId xmlns:p14="http://schemas.microsoft.com/office/powerpoint/2010/main" val="39475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Ventilation/perfusion lung scanning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(with iv Technetium-99 </a:t>
            </a:r>
            <a:r>
              <a:rPr lang="en-US" dirty="0" err="1" smtClean="0"/>
              <a:t>labelled</a:t>
            </a:r>
            <a:r>
              <a:rPr lang="en-US" dirty="0" smtClean="0"/>
              <a:t> albumin)</a:t>
            </a:r>
          </a:p>
          <a:p>
            <a:pPr marL="0" indent="0">
              <a:buNone/>
            </a:pPr>
            <a:r>
              <a:rPr lang="en-US" dirty="0" smtClean="0"/>
              <a:t>A normal scan rules out significant-sized PE.</a:t>
            </a:r>
          </a:p>
          <a:p>
            <a:pPr marL="0" indent="0">
              <a:buNone/>
            </a:pPr>
            <a:r>
              <a:rPr lang="en-US" dirty="0" smtClean="0"/>
              <a:t>Abnormal scans – low, medium or high probability.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high probability scan is strongly associated with a PE.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low probability scan with a low clinical suspicion of PE should prompt a search for another cause for patient’s symptoms.</a:t>
            </a:r>
          </a:p>
          <a:p>
            <a:pPr marL="0" indent="0">
              <a:buNone/>
            </a:pPr>
            <a:r>
              <a:rPr lang="en-US" dirty="0" smtClean="0"/>
              <a:t>If the clinical suspicion of PE is high and the scan is of low or medium probability, alternative investigations are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6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1263</Words>
  <Application>Microsoft Macintosh PowerPoint</Application>
  <PresentationFormat>On-screen Show (4:3)</PresentationFormat>
  <Paragraphs>163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DR K SOLANKI, FRCS(Edin) SENIOR CONSULTANT SURGEON</vt:lpstr>
      <vt:lpstr>PowerPoint Presentation</vt:lpstr>
      <vt:lpstr>PowerPoint Presentation</vt:lpstr>
      <vt:lpstr>Causes</vt:lpstr>
      <vt:lpstr>Prognosis</vt:lpstr>
      <vt:lpstr>Investigations</vt:lpstr>
      <vt:lpstr>PowerPoint Presentation</vt:lpstr>
      <vt:lpstr>Specific investigations</vt:lpstr>
      <vt:lpstr>Ventilation/perfusion lung scanning</vt:lpstr>
      <vt:lpstr>Investigation for an underlying cause </vt:lpstr>
      <vt:lpstr>CTPA (pulmonary Angiography)</vt:lpstr>
      <vt:lpstr>Evaluation of leg veins with ultrasound</vt:lpstr>
      <vt:lpstr>Pulmonary Angiography</vt:lpstr>
      <vt:lpstr>MR(magnetic resonance) pulmonary angiography.</vt:lpstr>
      <vt:lpstr>PE: management</vt:lpstr>
      <vt:lpstr>PowerPoint Presentation</vt:lpstr>
      <vt:lpstr>Standard duration of anti-coagulation</vt:lpstr>
      <vt:lpstr>Dosage for anti-thrombolytic agents for PE</vt:lpstr>
      <vt:lpstr>Cardiac arrest</vt:lpstr>
      <vt:lpstr>Hypotension</vt:lpstr>
      <vt:lpstr>Pulmonary embolectomy</vt:lpstr>
      <vt:lpstr>IVC(inf.vena cava) filter</vt:lpstr>
      <vt:lpstr>Fat embolism</vt:lpstr>
      <vt:lpstr>Clinical features</vt:lpstr>
      <vt:lpstr>Investigations</vt:lpstr>
      <vt:lpstr>PowerPoint Presentation</vt:lpstr>
      <vt:lpstr>Differential diagnosis</vt:lpstr>
      <vt:lpstr>Management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74</cp:revision>
  <dcterms:created xsi:type="dcterms:W3CDTF">2014-06-09T08:26:47Z</dcterms:created>
  <dcterms:modified xsi:type="dcterms:W3CDTF">2014-08-03T12:57:34Z</dcterms:modified>
</cp:coreProperties>
</file>